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ab6624b3b0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ab6624b3b0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89dae6e19f_1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89dae6e19f_1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89dae6e19f_1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89dae6e19f_1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89dae6e19f_1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389dae6e19f_1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89dae6e19f_1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389dae6e19f_1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89dae6e19f_1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389dae6e19f_1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89dae6e19f_1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389dae6e19f_1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89dae6e19f_1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89dae6e19f_1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89dae6e19f_1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389dae6e19f_1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389dae6e19f_1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389dae6e19f_1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89d4ebb42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89d4ebb42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89dae6e19f_1_1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389dae6e19f_1_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389dae6e19f_1_1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Google Shape;251;g389dae6e19f_1_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389dae6e19f_1_1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389dae6e19f_1_1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389dae6e19f_1_1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" name="Google Shape;267;g389dae6e19f_1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89d4ebb428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89d4ebb42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89d4ebb428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89d4ebb428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89dae6e19f_1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89dae6e19f_1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89dae6e19f_1_1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89dae6e19f_1_1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89dae6e19f_1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89dae6e19f_1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89d4ebb428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89d4ebb428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89dae6e19f_1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89dae6e19f_1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4.png"/><Relationship Id="rId4" Type="http://schemas.openxmlformats.org/officeDocument/2006/relationships/hyperlink" Target="http://wtr.in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://speedtest.net" TargetMode="External"/><Relationship Id="rId4" Type="http://schemas.openxmlformats.org/officeDocument/2006/relationships/hyperlink" Target="http://speedtest.net" TargetMode="External"/><Relationship Id="rId5" Type="http://schemas.openxmlformats.org/officeDocument/2006/relationships/image" Target="../media/image9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jpg"/><Relationship Id="rId4" Type="http://schemas.openxmlformats.org/officeDocument/2006/relationships/image" Target="../media/image6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2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www.google.com" TargetMode="External"/><Relationship Id="rId4" Type="http://schemas.openxmlformats.org/officeDocument/2006/relationships/hyperlink" Target="http://ww.roblox.com" TargetMode="External"/><Relationship Id="rId5" Type="http://schemas.openxmlformats.org/officeDocument/2006/relationships/hyperlink" Target="http://www.minecraft.com" TargetMode="External"/><Relationship Id="rId6" Type="http://schemas.openxmlformats.org/officeDocument/2006/relationships/hyperlink" Target="http://www.minecraft.com" TargetMode="External"/><Relationship Id="rId7" Type="http://schemas.openxmlformats.org/officeDocument/2006/relationships/hyperlink" Target="http://www.minecraft.com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speedtest.net" TargetMode="External"/><Relationship Id="rId4" Type="http://schemas.openxmlformats.org/officeDocument/2006/relationships/hyperlink" Target="http://www.speedtest.net" TargetMode="External"/><Relationship Id="rId5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speedtest.net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108675"/>
            <a:ext cx="8520600" cy="68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Cyber course / חוג סייבר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1159100"/>
            <a:ext cx="8520600" cy="73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How the Internet is working / מה קורה באינטרנט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798239" y="1980125"/>
            <a:ext cx="81822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(this also explains what your daddy is dealing with at work, sometimes…)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(זה גם קצת מסביר מה שאבא שלכם עושה בעבודה, לפעמים…)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85375" y="3216875"/>
            <a:ext cx="4962400" cy="1764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2"/>
          <p:cNvSpPr txBox="1"/>
          <p:nvPr>
            <p:ph idx="1" type="body"/>
          </p:nvPr>
        </p:nvSpPr>
        <p:spPr>
          <a:xfrm>
            <a:off x="311700" y="95250"/>
            <a:ext cx="8520600" cy="44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.. or get the current weather                          או אפשר גם לקבל את תחזחת מזג האוויר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2"/>
          <p:cNvSpPr txBox="1"/>
          <p:nvPr/>
        </p:nvSpPr>
        <p:spPr>
          <a:xfrm>
            <a:off x="559600" y="547700"/>
            <a:ext cx="8048700" cy="66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curl ‘https://wttr.in/Jerusalem?format=4’  	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44" name="Google Shape;144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9600" y="1154775"/>
            <a:ext cx="5856425" cy="464475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22"/>
          <p:cNvSpPr txBox="1"/>
          <p:nvPr/>
        </p:nvSpPr>
        <p:spPr>
          <a:xfrm>
            <a:off x="488150" y="1774025"/>
            <a:ext cx="8120100" cy="244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 URL:    https://wttr.in/Jerusalem?format=4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 Protocol:                       https://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 Host name:                   </a:t>
            </a:r>
            <a:r>
              <a:rPr lang="en-GB" sz="1800" u="sng">
                <a:solidFill>
                  <a:schemeClr val="hlink"/>
                </a:solidFill>
                <a:hlinkClick r:id="rId4"/>
              </a:rPr>
              <a:t>wtr.in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 Path name:                   Jerusalem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 Parameters (after ?):    format=4 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     ‘&amp;’ - connects two parameters, parameter: lang=he and format=4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 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46" name="Google Shape;146;p22"/>
          <p:cNvSpPr txBox="1"/>
          <p:nvPr/>
        </p:nvSpPr>
        <p:spPr>
          <a:xfrm>
            <a:off x="464350" y="4369600"/>
            <a:ext cx="8367900" cy="77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800">
                <a:solidFill>
                  <a:schemeClr val="dk2"/>
                </a:solidFill>
              </a:rPr>
              <a:t>curl https://wttr.in/Jerusalem  	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"/>
          <p:cNvSpPr txBox="1"/>
          <p:nvPr>
            <p:ph type="title"/>
          </p:nvPr>
        </p:nvSpPr>
        <p:spPr>
          <a:xfrm>
            <a:off x="311700" y="168800"/>
            <a:ext cx="8520600" cy="56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 long and winding road / דרך ארוכה </a:t>
            </a:r>
            <a:r>
              <a:rPr lang="en-GB"/>
              <a:t>ומפותלת</a:t>
            </a:r>
            <a:endParaRPr/>
          </a:p>
        </p:txBody>
      </p:sp>
      <p:sp>
        <p:nvSpPr>
          <p:cNvPr id="152" name="Google Shape;152;p23"/>
          <p:cNvSpPr txBox="1"/>
          <p:nvPr>
            <p:ph idx="1" type="body"/>
          </p:nvPr>
        </p:nvSpPr>
        <p:spPr>
          <a:xfrm>
            <a:off x="311700" y="735500"/>
            <a:ext cx="8441700" cy="108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lang="en-GB" sz="1325"/>
              <a:t>A message to </a:t>
            </a:r>
            <a:r>
              <a:rPr lang="en-GB" sz="1325" u="sng">
                <a:solidFill>
                  <a:schemeClr val="hlink"/>
                </a:solidFill>
                <a:hlinkClick r:id="rId3"/>
              </a:rPr>
              <a:t>speedtest.net</a:t>
            </a:r>
            <a:r>
              <a:rPr lang="en-GB" sz="1325"/>
              <a:t> is jumping through 30 computers!	</a:t>
            </a:r>
            <a:endParaRPr sz="1325"/>
          </a:p>
          <a:p>
            <a:pPr indent="0" lvl="0" marL="0" rtl="1" algn="r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688"/>
              <a:buNone/>
            </a:pPr>
            <a:r>
              <a:rPr lang="en-GB" sz="1325"/>
              <a:t>הודעה ל </a:t>
            </a:r>
            <a:r>
              <a:rPr lang="en-GB" sz="1325" u="sng">
                <a:solidFill>
                  <a:schemeClr val="hlink"/>
                </a:solidFill>
                <a:hlinkClick r:id="rId4"/>
              </a:rPr>
              <a:t>speedtest.net</a:t>
            </a:r>
            <a:r>
              <a:rPr lang="en-GB" sz="1325"/>
              <a:t> עוברת דרך 30 מחשבים. מעבר ארוך!</a:t>
            </a:r>
            <a:endParaRPr sz="1325"/>
          </a:p>
        </p:txBody>
      </p:sp>
      <p:pic>
        <p:nvPicPr>
          <p:cNvPr id="153" name="Google Shape;153;p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1972975"/>
            <a:ext cx="5188826" cy="3022300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23"/>
          <p:cNvSpPr txBox="1"/>
          <p:nvPr/>
        </p:nvSpPr>
        <p:spPr>
          <a:xfrm>
            <a:off x="6076700" y="2592250"/>
            <a:ext cx="2387400" cy="215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A different IP address on each stop of the way / hop.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כתובת IP אחרת בכל תחנת הדרך. עוברים דרך הרבה רשתות.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Where did the Internet come from? / </a:t>
            </a:r>
            <a:r>
              <a:rPr lang="en-GB"/>
              <a:t>מאיפה</a:t>
            </a:r>
            <a:r>
              <a:rPr lang="en-GB"/>
              <a:t> בא האינטרנט</a:t>
            </a:r>
            <a:endParaRPr/>
          </a:p>
        </p:txBody>
      </p:sp>
      <p:sp>
        <p:nvSpPr>
          <p:cNvPr id="160" name="Google Shape;160;p24"/>
          <p:cNvSpPr txBox="1"/>
          <p:nvPr>
            <p:ph idx="1" type="body"/>
          </p:nvPr>
        </p:nvSpPr>
        <p:spPr>
          <a:xfrm>
            <a:off x="5232725" y="1152475"/>
            <a:ext cx="3599700" cy="393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Invented in 1969 as Arpanet; data is divided into packets, each packet can find a different way - if its regular path is interrupted. Designed to withstand nuclear war.</a:t>
            </a:r>
            <a:endParaRPr/>
          </a:p>
          <a:p>
            <a:pPr indent="0" lvl="0" marL="0" rtl="1" algn="r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המציאו ב 1969 ,נתונים מתחלקים לחבילות קטנות/פקטות. כל חבילה יכולה למצוא דרך חלופית </a:t>
            </a:r>
            <a:r>
              <a:rPr lang="en-GB"/>
              <a:t>במקרה</a:t>
            </a:r>
            <a:r>
              <a:rPr lang="en-GB"/>
              <a:t> של תקלות, במקרה שיש מכשול דרך. מיועד לעבוד בתנאים של מלחמה גרעינית.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It later turned out that finding bypasses is really needed in a big and messy world-wide network - the internet.</a:t>
            </a:r>
            <a:endParaRPr/>
          </a:p>
          <a:p>
            <a:pPr indent="0" lvl="0" marL="0" rtl="1" algn="r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יותר</a:t>
            </a:r>
            <a:r>
              <a:rPr lang="en-GB"/>
              <a:t> מאוחר הבינו, שיכולת למצוא דרך חלופית נדרשה ברשת תקשורת גדולה </a:t>
            </a:r>
            <a:r>
              <a:rPr lang="en-GB"/>
              <a:t>ומסורבלת</a:t>
            </a:r>
            <a:r>
              <a:rPr lang="en-GB"/>
              <a:t> עבור העולם הגדול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61" name="Google Shape;161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0325" y="1236875"/>
            <a:ext cx="4927925" cy="29921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5"/>
          <p:cNvSpPr txBox="1"/>
          <p:nvPr>
            <p:ph type="title"/>
          </p:nvPr>
        </p:nvSpPr>
        <p:spPr>
          <a:xfrm>
            <a:off x="251425" y="1074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And now a game / ועכשיו משחק</a:t>
            </a:r>
            <a:endParaRPr/>
          </a:p>
        </p:txBody>
      </p:sp>
      <p:sp>
        <p:nvSpPr>
          <p:cNvPr id="167" name="Google Shape;167;p25"/>
          <p:cNvSpPr txBox="1"/>
          <p:nvPr>
            <p:ph idx="1" type="body"/>
          </p:nvPr>
        </p:nvSpPr>
        <p:spPr>
          <a:xfrm>
            <a:off x="311700" y="680125"/>
            <a:ext cx="8520600" cy="41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SzPts val="1018"/>
              <a:buNone/>
            </a:pPr>
            <a:r>
              <a:rPr b="1" lang="en-GB" sz="1865"/>
              <a:t>Internet over carrier pigeons /  </a:t>
            </a:r>
            <a:r>
              <a:rPr b="1" lang="en-GB" sz="1865"/>
              <a:t>אינטרנט</a:t>
            </a:r>
            <a:r>
              <a:rPr b="1" lang="en-GB" sz="1865"/>
              <a:t> מעל יונות דואר</a:t>
            </a:r>
            <a:endParaRPr b="1" sz="1865"/>
          </a:p>
        </p:txBody>
      </p:sp>
      <p:pic>
        <p:nvPicPr>
          <p:cNvPr id="168" name="Google Shape;168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15600" y="1840225"/>
            <a:ext cx="4868399" cy="32473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+ Hundred Carrier Pigeon Hand Drawn Royalty-Free Images, Stock Photos &amp;  Pictures | Shutterstock" id="169" name="Google Shape;169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24050" y="2322650"/>
            <a:ext cx="2620700" cy="2620700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25"/>
          <p:cNvSpPr txBox="1"/>
          <p:nvPr/>
        </p:nvSpPr>
        <p:spPr>
          <a:xfrm>
            <a:off x="409925" y="1326275"/>
            <a:ext cx="3520800" cy="99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There are many ways to carry data / נתונים יכולים לקחת הרבה דרכים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Learning TCP/IP לומדים תקשורת</a:t>
            </a:r>
            <a:endParaRPr/>
          </a:p>
        </p:txBody>
      </p:sp>
      <p:sp>
        <p:nvSpPr>
          <p:cNvPr id="176" name="Google Shape;176;p26"/>
          <p:cNvSpPr txBox="1"/>
          <p:nvPr>
            <p:ph idx="1" type="body"/>
          </p:nvPr>
        </p:nvSpPr>
        <p:spPr>
          <a:xfrm>
            <a:off x="4943350" y="1349000"/>
            <a:ext cx="3888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We will use a paper airplane instead of a dove</a:t>
            </a:r>
            <a:endParaRPr/>
          </a:p>
          <a:p>
            <a:pPr indent="0" lvl="0" marL="0" rtl="1" algn="r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נשתמש ב </a:t>
            </a:r>
            <a:r>
              <a:rPr lang="en-GB"/>
              <a:t>מטוס</a:t>
            </a:r>
            <a:r>
              <a:rPr lang="en-GB"/>
              <a:t> מנייר במקום יונה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The airplane carries two pieces of paper, one for header, the other for data.</a:t>
            </a:r>
            <a:endParaRPr/>
          </a:p>
          <a:p>
            <a:pPr indent="0" lvl="0" marL="0" rtl="1" algn="r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במטוס יהיו שתי </a:t>
            </a:r>
            <a:r>
              <a:rPr lang="en-GB"/>
              <a:t>חתיכות</a:t>
            </a:r>
            <a:r>
              <a:rPr lang="en-GB"/>
              <a:t> נייר, אחד לכותרת, השני מכיל מעידה של מסר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descr="How to Make the Fastest Paper Airplane" id="177" name="Google Shape;177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349000"/>
            <a:ext cx="4099672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                        How to play / איך משחקים</a:t>
            </a:r>
            <a:endParaRPr/>
          </a:p>
        </p:txBody>
      </p:sp>
      <p:sp>
        <p:nvSpPr>
          <p:cNvPr id="183" name="Google Shape;183;p27"/>
          <p:cNvSpPr txBox="1"/>
          <p:nvPr>
            <p:ph idx="1" type="body"/>
          </p:nvPr>
        </p:nvSpPr>
        <p:spPr>
          <a:xfrm>
            <a:off x="311700" y="1185425"/>
            <a:ext cx="4149300" cy="327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Subdivide into two groups: A and B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Aim: exchange a message with the other, but according to rules!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Each group chooses and writes down:</a:t>
            </a:r>
            <a:endParaRPr/>
          </a:p>
          <a:p>
            <a:pPr indent="-325755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en-GB"/>
              <a:t>A message sentence to be exchanged: Example: “Attack at dawn”</a:t>
            </a:r>
            <a:endParaRPr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GB"/>
              <a:t>Each group picks an IP address: example: 1.7.3.2 </a:t>
            </a:r>
            <a:endParaRPr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GB"/>
              <a:t>Some random sequence number: 14235</a:t>
            </a:r>
            <a:endParaRPr/>
          </a:p>
        </p:txBody>
      </p:sp>
      <p:sp>
        <p:nvSpPr>
          <p:cNvPr id="184" name="Google Shape;184;p27"/>
          <p:cNvSpPr txBox="1"/>
          <p:nvPr/>
        </p:nvSpPr>
        <p:spPr>
          <a:xfrm>
            <a:off x="4533425" y="1169525"/>
            <a:ext cx="4485300" cy="34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מתחלקים לקבוצות A ו B</a:t>
            </a:r>
            <a:endParaRPr sz="1800">
              <a:solidFill>
                <a:schemeClr val="dk2"/>
              </a:solidFill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המטרה: להחליף משפם מסר בין הקבוצות, אבל לפי כללים!</a:t>
            </a:r>
            <a:endParaRPr sz="1800">
              <a:solidFill>
                <a:schemeClr val="dk2"/>
              </a:solidFill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כל קבוצה בוחרת:</a:t>
            </a:r>
            <a:endParaRPr sz="1800">
              <a:solidFill>
                <a:schemeClr val="dk2"/>
              </a:solidFill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1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en-GB" sz="1800">
                <a:solidFill>
                  <a:schemeClr val="dk2"/>
                </a:solidFill>
              </a:rPr>
              <a:t>משפט מסר להחלפה. דוגמה: "נתקוף בשחר"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1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en-GB" sz="1800">
                <a:solidFill>
                  <a:schemeClr val="dk2"/>
                </a:solidFill>
              </a:rPr>
              <a:t>כתובת IP : דו</a:t>
            </a:r>
            <a:r>
              <a:rPr lang="en-GB" sz="1800">
                <a:solidFill>
                  <a:schemeClr val="dk2"/>
                </a:solidFill>
              </a:rPr>
              <a:t>גמה: 2.8.9.2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1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en-GB" sz="1800">
                <a:solidFill>
                  <a:schemeClr val="dk2"/>
                </a:solidFill>
              </a:rPr>
              <a:t>מספר סידורי אקראי להתחלה: 3254</a:t>
            </a:r>
            <a:endParaRPr sz="1800">
              <a:solidFill>
                <a:schemeClr val="dk2"/>
              </a:solidFill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85" name="Google Shape;185;p27"/>
          <p:cNvSpPr txBox="1"/>
          <p:nvPr/>
        </p:nvSpPr>
        <p:spPr>
          <a:xfrm>
            <a:off x="307875" y="4589325"/>
            <a:ext cx="8520600" cy="4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The sequence number is important. Stay tuned / מספר סידורי הוא חשוב. נחזור בהמשך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8"/>
          <p:cNvSpPr txBox="1"/>
          <p:nvPr>
            <p:ph idx="1" type="body"/>
          </p:nvPr>
        </p:nvSpPr>
        <p:spPr>
          <a:xfrm>
            <a:off x="311700" y="217025"/>
            <a:ext cx="8520600" cy="435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Each group tells the other is ip address, and writes down a table with a pencil</a:t>
            </a:r>
            <a:endParaRPr/>
          </a:p>
          <a:p>
            <a:pPr indent="0" lvl="0" marL="0" rtl="1" algn="r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כל אחד מהקבוצות מספרת לשניה את כתובת ה IP ורושמת עם עפרון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I</a:t>
            </a:r>
            <a:r>
              <a:rPr b="1" lang="en-GB"/>
              <a:t>P-From</a:t>
            </a:r>
            <a:r>
              <a:rPr lang="en-GB"/>
              <a:t> (My Ip ): 1.7.2.3   (</a:t>
            </a:r>
            <a:r>
              <a:rPr b="1" lang="en-GB"/>
              <a:t>הכתובת שלי</a:t>
            </a:r>
            <a:r>
              <a:rPr lang="en-GB"/>
              <a:t>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/>
              <a:t>IP-To</a:t>
            </a:r>
            <a:r>
              <a:rPr lang="en-GB"/>
              <a:t>: (The other groups IP): 2.8.9.2   (</a:t>
            </a:r>
            <a:r>
              <a:rPr b="1" lang="en-GB"/>
              <a:t>הכתובת של הקבוצה השניה</a:t>
            </a:r>
            <a:r>
              <a:rPr lang="en-GB"/>
              <a:t>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/>
              <a:t>My-sequence</a:t>
            </a:r>
            <a:r>
              <a:rPr lang="en-GB"/>
              <a:t>: (My sequence number) 14235  (</a:t>
            </a:r>
            <a:r>
              <a:rPr b="1" lang="en-GB"/>
              <a:t>מספר סידורי של</a:t>
            </a:r>
            <a:r>
              <a:rPr lang="en-GB"/>
              <a:t>י)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/>
              <a:t>Other-sequence</a:t>
            </a:r>
            <a:r>
              <a:rPr lang="en-GB"/>
              <a:t>: (Other sequence number):____  (</a:t>
            </a:r>
            <a:r>
              <a:rPr b="1" lang="en-GB"/>
              <a:t>מספר סידורי של הצד השני</a:t>
            </a:r>
            <a:r>
              <a:rPr lang="en-GB"/>
              <a:t>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/>
              <a:t>My Sentence to send</a:t>
            </a:r>
            <a:r>
              <a:rPr lang="en-GB"/>
              <a:t>: “attack at dawn”  (</a:t>
            </a:r>
            <a:r>
              <a:rPr b="1" lang="en-GB"/>
              <a:t>משפט שאני רוצה לשלוח</a:t>
            </a:r>
            <a:r>
              <a:rPr lang="en-GB"/>
              <a:t>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/>
              <a:t>Sentence received</a:t>
            </a:r>
            <a:r>
              <a:rPr lang="en-GB"/>
              <a:t>: _______  (</a:t>
            </a:r>
            <a:r>
              <a:rPr b="1" lang="en-GB"/>
              <a:t>המשפט שקיבלנו מהקבוצה השנייה</a:t>
            </a:r>
            <a:r>
              <a:rPr lang="en-GB"/>
              <a:t>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First stage: creating a connecting / השלב הראשון: יצירת קשר </a:t>
            </a:r>
            <a:endParaRPr/>
          </a:p>
        </p:txBody>
      </p:sp>
      <p:sp>
        <p:nvSpPr>
          <p:cNvPr id="196" name="Google Shape;196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Both sides exchange their sequence number. That’s important - we need the </a:t>
            </a:r>
            <a:r>
              <a:rPr lang="en-GB"/>
              <a:t>sequence</a:t>
            </a:r>
            <a:r>
              <a:rPr lang="en-GB"/>
              <a:t> number of the other side. </a:t>
            </a:r>
            <a:r>
              <a:rPr lang="en-GB"/>
              <a:t>The rule is that the next message from the other side must have the next sequence number. </a:t>
            </a:r>
            <a:r>
              <a:rPr lang="en-GB"/>
              <a:t>That’s how we can check, if any messages have been lost (and that all pigeons arrived at their destination)</a:t>
            </a:r>
            <a:endParaRPr/>
          </a:p>
          <a:p>
            <a:pPr indent="0" lvl="0" marL="0" rtl="1" algn="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/>
              <a:t>שני הצדדים מחליפים את המספרים הסידורים שלהם. אם אני יודע את המספר הסידורי של חברי. הכלל: המסר הבא צריכה לקבל את מספר סידורי הבא. ככה אפשר לבדוק שאף מסר לא הלך לאיבוד (שכל היונות הגיעו ליעד)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0"/>
          <p:cNvSpPr txBox="1"/>
          <p:nvPr>
            <p:ph type="title"/>
          </p:nvPr>
        </p:nvSpPr>
        <p:spPr>
          <a:xfrm>
            <a:off x="1947525" y="406425"/>
            <a:ext cx="785100" cy="37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ct val="65131"/>
              <a:buNone/>
            </a:pPr>
            <a:r>
              <a:rPr b="1" lang="en-GB" sz="1520"/>
              <a:t>1.7.2.3</a:t>
            </a:r>
            <a:endParaRPr b="1" sz="1520"/>
          </a:p>
        </p:txBody>
      </p:sp>
      <p:sp>
        <p:nvSpPr>
          <p:cNvPr id="202" name="Google Shape;202;p30"/>
          <p:cNvSpPr txBox="1"/>
          <p:nvPr/>
        </p:nvSpPr>
        <p:spPr>
          <a:xfrm>
            <a:off x="5880500" y="406425"/>
            <a:ext cx="740700" cy="3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00">
                <a:solidFill>
                  <a:schemeClr val="dk2"/>
                </a:solidFill>
              </a:rPr>
              <a:t>2.8.9.2</a:t>
            </a:r>
            <a:endParaRPr b="1" sz="1300">
              <a:solidFill>
                <a:schemeClr val="dk2"/>
              </a:solidFill>
            </a:endParaRPr>
          </a:p>
        </p:txBody>
      </p:sp>
      <p:cxnSp>
        <p:nvCxnSpPr>
          <p:cNvPr id="203" name="Google Shape;203;p30"/>
          <p:cNvCxnSpPr>
            <a:stCxn id="201" idx="2"/>
          </p:cNvCxnSpPr>
          <p:nvPr/>
        </p:nvCxnSpPr>
        <p:spPr>
          <a:xfrm flipH="1">
            <a:off x="2328675" y="779325"/>
            <a:ext cx="11400" cy="4175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04" name="Google Shape;204;p30"/>
          <p:cNvCxnSpPr>
            <a:stCxn id="202" idx="2"/>
          </p:cNvCxnSpPr>
          <p:nvPr/>
        </p:nvCxnSpPr>
        <p:spPr>
          <a:xfrm>
            <a:off x="6250850" y="779325"/>
            <a:ext cx="19200" cy="4050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05" name="Google Shape;205;p30"/>
          <p:cNvSpPr/>
          <p:nvPr/>
        </p:nvSpPr>
        <p:spPr>
          <a:xfrm>
            <a:off x="2626600" y="971750"/>
            <a:ext cx="3253800" cy="2886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SYN</a:t>
            </a:r>
            <a:endParaRPr/>
          </a:p>
        </p:txBody>
      </p:sp>
      <p:sp>
        <p:nvSpPr>
          <p:cNvPr id="206" name="Google Shape;206;p30"/>
          <p:cNvSpPr/>
          <p:nvPr/>
        </p:nvSpPr>
        <p:spPr>
          <a:xfrm>
            <a:off x="2765750" y="2475550"/>
            <a:ext cx="3059400" cy="2886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ACK</a:t>
            </a:r>
            <a:endParaRPr/>
          </a:p>
        </p:txBody>
      </p:sp>
      <p:sp>
        <p:nvSpPr>
          <p:cNvPr id="207" name="Google Shape;207;p30"/>
          <p:cNvSpPr/>
          <p:nvPr/>
        </p:nvSpPr>
        <p:spPr>
          <a:xfrm>
            <a:off x="2668563" y="4089125"/>
            <a:ext cx="3253800" cy="2886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SYN/ACK</a:t>
            </a:r>
            <a:endParaRPr/>
          </a:p>
        </p:txBody>
      </p:sp>
      <p:sp>
        <p:nvSpPr>
          <p:cNvPr id="208" name="Google Shape;208;p30"/>
          <p:cNvSpPr txBox="1"/>
          <p:nvPr/>
        </p:nvSpPr>
        <p:spPr>
          <a:xfrm>
            <a:off x="493250" y="779325"/>
            <a:ext cx="1548900" cy="11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Ip-from: </a:t>
            </a:r>
            <a:r>
              <a:rPr b="1" lang="en-GB" sz="1100">
                <a:solidFill>
                  <a:schemeClr val="dk2"/>
                </a:solidFill>
              </a:rPr>
              <a:t>1.7.2.3</a:t>
            </a:r>
            <a:endParaRPr b="1"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Ip-To: 2.8.9.2</a:t>
            </a:r>
            <a:endParaRPr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My-sequence: </a:t>
            </a:r>
            <a:r>
              <a:rPr b="1" lang="en-GB" sz="1100">
                <a:solidFill>
                  <a:schemeClr val="dk2"/>
                </a:solidFill>
              </a:rPr>
              <a:t>14235</a:t>
            </a:r>
            <a:endParaRPr b="1"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Other-Sequence: ___</a:t>
            </a:r>
            <a:endParaRPr sz="1100">
              <a:solidFill>
                <a:schemeClr val="dk2"/>
              </a:solidFill>
            </a:endParaRPr>
          </a:p>
        </p:txBody>
      </p:sp>
      <p:sp>
        <p:nvSpPr>
          <p:cNvPr id="209" name="Google Shape;209;p30"/>
          <p:cNvSpPr txBox="1"/>
          <p:nvPr/>
        </p:nvSpPr>
        <p:spPr>
          <a:xfrm>
            <a:off x="6879650" y="1469725"/>
            <a:ext cx="1935300" cy="11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Ip-from: 2.8.9.2</a:t>
            </a:r>
            <a:endParaRPr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Ip-To: </a:t>
            </a:r>
            <a:r>
              <a:rPr b="1" lang="en-GB" sz="1100">
                <a:solidFill>
                  <a:schemeClr val="dk2"/>
                </a:solidFill>
              </a:rPr>
              <a:t>1.7.2.3</a:t>
            </a:r>
            <a:endParaRPr b="1"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My-sequence: 3254</a:t>
            </a:r>
            <a:endParaRPr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Other-sequence-Ack: </a:t>
            </a:r>
            <a:r>
              <a:rPr b="1" lang="en-GB" sz="1100">
                <a:solidFill>
                  <a:schemeClr val="dk2"/>
                </a:solidFill>
              </a:rPr>
              <a:t>14235</a:t>
            </a:r>
            <a:endParaRPr b="1"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2"/>
              </a:solidFill>
            </a:endParaRPr>
          </a:p>
        </p:txBody>
      </p:sp>
      <p:sp>
        <p:nvSpPr>
          <p:cNvPr id="210" name="Google Shape;210;p30"/>
          <p:cNvSpPr txBox="1"/>
          <p:nvPr/>
        </p:nvSpPr>
        <p:spPr>
          <a:xfrm>
            <a:off x="335300" y="2930975"/>
            <a:ext cx="1864800" cy="11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Ip-from: </a:t>
            </a:r>
            <a:r>
              <a:rPr b="1" lang="en-GB" sz="1100">
                <a:solidFill>
                  <a:schemeClr val="dk2"/>
                </a:solidFill>
              </a:rPr>
              <a:t>1.7.2.3</a:t>
            </a:r>
            <a:endParaRPr b="1"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Ip-To: 2.8.9.2</a:t>
            </a:r>
            <a:endParaRPr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My-sequence: </a:t>
            </a:r>
            <a:r>
              <a:rPr b="1" lang="en-GB" sz="1100">
                <a:solidFill>
                  <a:schemeClr val="dk2"/>
                </a:solidFill>
              </a:rPr>
              <a:t>1423</a:t>
            </a:r>
            <a:r>
              <a:rPr b="1" lang="en-GB" sz="1100" u="sng">
                <a:solidFill>
                  <a:schemeClr val="dk2"/>
                </a:solidFill>
              </a:rPr>
              <a:t>6</a:t>
            </a:r>
            <a:endParaRPr b="1" sz="1100" u="sng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Other-sequence-Ack: 3254</a:t>
            </a:r>
            <a:endParaRPr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2"/>
              </a:solidFill>
            </a:endParaRPr>
          </a:p>
        </p:txBody>
      </p:sp>
      <p:sp>
        <p:nvSpPr>
          <p:cNvPr id="211" name="Google Shape;211;p30"/>
          <p:cNvSpPr txBox="1"/>
          <p:nvPr/>
        </p:nvSpPr>
        <p:spPr>
          <a:xfrm>
            <a:off x="1828025" y="317500"/>
            <a:ext cx="904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212" name="Google Shape;212;p30"/>
          <p:cNvSpPr txBox="1"/>
          <p:nvPr/>
        </p:nvSpPr>
        <p:spPr>
          <a:xfrm>
            <a:off x="115450" y="1096825"/>
            <a:ext cx="336600" cy="3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00">
                <a:solidFill>
                  <a:schemeClr val="dk2"/>
                </a:solidFill>
              </a:rPr>
              <a:t>1.</a:t>
            </a:r>
            <a:endParaRPr b="1" sz="1300">
              <a:solidFill>
                <a:schemeClr val="dk2"/>
              </a:solidFill>
            </a:endParaRPr>
          </a:p>
        </p:txBody>
      </p:sp>
      <p:sp>
        <p:nvSpPr>
          <p:cNvPr id="213" name="Google Shape;213;p30"/>
          <p:cNvSpPr txBox="1"/>
          <p:nvPr/>
        </p:nvSpPr>
        <p:spPr>
          <a:xfrm>
            <a:off x="6467450" y="1686625"/>
            <a:ext cx="412200" cy="3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solidFill>
                  <a:schemeClr val="dk2"/>
                </a:solidFill>
              </a:rPr>
              <a:t>2.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214" name="Google Shape;214;p30"/>
          <p:cNvSpPr txBox="1"/>
          <p:nvPr/>
        </p:nvSpPr>
        <p:spPr>
          <a:xfrm>
            <a:off x="0" y="3171450"/>
            <a:ext cx="412200" cy="41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00">
                <a:solidFill>
                  <a:schemeClr val="dk2"/>
                </a:solidFill>
              </a:rPr>
              <a:t>3.</a:t>
            </a:r>
            <a:endParaRPr b="1" sz="1300">
              <a:solidFill>
                <a:schemeClr val="dk2"/>
              </a:solidFill>
            </a:endParaRPr>
          </a:p>
        </p:txBody>
      </p:sp>
      <p:sp>
        <p:nvSpPr>
          <p:cNvPr id="215" name="Google Shape;215;p30"/>
          <p:cNvSpPr txBox="1"/>
          <p:nvPr/>
        </p:nvSpPr>
        <p:spPr>
          <a:xfrm>
            <a:off x="6964200" y="4046975"/>
            <a:ext cx="1935300" cy="11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Ip-from: 2.8.9.2</a:t>
            </a:r>
            <a:endParaRPr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Ip-To: </a:t>
            </a:r>
            <a:r>
              <a:rPr b="1" lang="en-GB" sz="1100">
                <a:solidFill>
                  <a:schemeClr val="dk2"/>
                </a:solidFill>
              </a:rPr>
              <a:t>1.7.2.3</a:t>
            </a:r>
            <a:endParaRPr b="1"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My-sequence: 325</a:t>
            </a:r>
            <a:r>
              <a:rPr lang="en-GB" sz="1100" u="sng">
                <a:solidFill>
                  <a:schemeClr val="dk2"/>
                </a:solidFill>
              </a:rPr>
              <a:t>5</a:t>
            </a:r>
            <a:endParaRPr sz="1100" u="sng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Other-sequence-Ack: </a:t>
            </a:r>
            <a:r>
              <a:rPr b="1" lang="en-GB" sz="1100">
                <a:solidFill>
                  <a:schemeClr val="dk2"/>
                </a:solidFill>
              </a:rPr>
              <a:t>14236</a:t>
            </a:r>
            <a:endParaRPr b="1"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2"/>
              </a:solidFill>
            </a:endParaRPr>
          </a:p>
        </p:txBody>
      </p:sp>
      <p:sp>
        <p:nvSpPr>
          <p:cNvPr id="216" name="Google Shape;216;p30"/>
          <p:cNvSpPr txBox="1"/>
          <p:nvPr/>
        </p:nvSpPr>
        <p:spPr>
          <a:xfrm>
            <a:off x="6552000" y="4256425"/>
            <a:ext cx="412200" cy="3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solidFill>
                  <a:schemeClr val="dk2"/>
                </a:solidFill>
              </a:rPr>
              <a:t>4</a:t>
            </a:r>
            <a:r>
              <a:rPr b="1" lang="en-GB" sz="1200">
                <a:solidFill>
                  <a:schemeClr val="dk2"/>
                </a:solidFill>
              </a:rPr>
              <a:t>.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217" name="Google Shape;217;p30"/>
          <p:cNvSpPr txBox="1"/>
          <p:nvPr/>
        </p:nvSpPr>
        <p:spPr>
          <a:xfrm>
            <a:off x="2645825" y="1318100"/>
            <a:ext cx="3098100" cy="3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2"/>
                </a:solidFill>
              </a:rPr>
              <a:t>Connection request / בקשה לחיבור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218" name="Google Shape;218;p30"/>
          <p:cNvSpPr txBox="1"/>
          <p:nvPr/>
        </p:nvSpPr>
        <p:spPr>
          <a:xfrm>
            <a:off x="2746425" y="2798550"/>
            <a:ext cx="30981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2"/>
                </a:solidFill>
              </a:rPr>
              <a:t>Acknowledge</a:t>
            </a:r>
            <a:r>
              <a:rPr lang="en-GB" sz="1200">
                <a:solidFill>
                  <a:schemeClr val="dk2"/>
                </a:solidFill>
              </a:rPr>
              <a:t> connection </a:t>
            </a:r>
            <a:r>
              <a:rPr lang="en-GB" sz="1200">
                <a:solidFill>
                  <a:schemeClr val="dk2"/>
                </a:solidFill>
              </a:rPr>
              <a:t>request </a:t>
            </a:r>
            <a:endParaRPr sz="12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2"/>
                </a:solidFill>
              </a:rPr>
              <a:t>                                      אישור </a:t>
            </a:r>
            <a:r>
              <a:rPr lang="en-GB" sz="1200">
                <a:solidFill>
                  <a:schemeClr val="dk2"/>
                </a:solidFill>
              </a:rPr>
              <a:t>בקשה</a:t>
            </a:r>
            <a:r>
              <a:rPr lang="en-GB" sz="1200">
                <a:solidFill>
                  <a:schemeClr val="dk2"/>
                </a:solidFill>
              </a:rPr>
              <a:t> לחיבור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219" name="Google Shape;219;p30"/>
          <p:cNvSpPr txBox="1"/>
          <p:nvPr/>
        </p:nvSpPr>
        <p:spPr>
          <a:xfrm>
            <a:off x="2626600" y="4521975"/>
            <a:ext cx="33477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chemeClr val="dk2"/>
                </a:solidFill>
              </a:rPr>
              <a:t>Complete connection request</a:t>
            </a:r>
            <a:endParaRPr sz="1300">
              <a:solidFill>
                <a:schemeClr val="dk2"/>
              </a:solidFill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chemeClr val="dk2"/>
                </a:solidFill>
              </a:rPr>
              <a:t>סיום לבקשת החיבור</a:t>
            </a:r>
            <a:endParaRPr sz="13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Once we are connected / אחרי שהתחברנו</a:t>
            </a:r>
            <a:endParaRPr/>
          </a:p>
        </p:txBody>
      </p:sp>
      <p:sp>
        <p:nvSpPr>
          <p:cNvPr id="225" name="Google Shape;225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/>
              <a:t>So far we didn’t send any data with the messages. From now on we will send a single word with each message, now that both parties know the sequence number of the other side - this means we know which sequence number to expect with the next message! We will send a </a:t>
            </a:r>
            <a:r>
              <a:rPr lang="en-GB" sz="1600"/>
              <a:t>single</a:t>
            </a:r>
            <a:r>
              <a:rPr lang="en-GB" sz="1600"/>
              <a:t> word with each message and always increase the sequence number by one 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600"/>
              <a:t>עדיין לא נשלחו נתונים. מעכשיו נשלח מלה אחד אם כל הודעה - זה אפשר כי שני הצדדים יודעים את מספר הסידורי של הצד השני. המשמעות היא שכל צעד יודע למה לצפות מהמסר הבא שיתקבל. אנחנו נשלח כל פעם מילה </a:t>
            </a:r>
            <a:r>
              <a:rPr lang="en-GB" sz="1600"/>
              <a:t>אחת</a:t>
            </a:r>
            <a:r>
              <a:rPr lang="en-GB" sz="1600"/>
              <a:t> מתוך המשפט שרשמנו בהתחלהת.  </a:t>
            </a:r>
            <a:endParaRPr sz="1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Internet sites / אתרים באינטרנט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8520600" cy="10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Each internet site is like a building/house, it has a name and address (you can’t receive letters without an address, an internet site needs an IP address in order to receive traffic)</a:t>
            </a:r>
            <a:endParaRPr/>
          </a:p>
          <a:p>
            <a:pPr indent="0" lvl="0" marL="0" rtl="1" algn="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/>
              <a:t>כל אתר באינטרנט הוא כמו בית. יש לו שם וכתובת (בית צריך כתובת כדי לקבל מכתבים ודואר. אתר </a:t>
            </a:r>
            <a:r>
              <a:rPr lang="en-GB"/>
              <a:t>אינטרנט</a:t>
            </a:r>
            <a:r>
              <a:rPr lang="en-GB"/>
              <a:t> </a:t>
            </a:r>
            <a:r>
              <a:rPr lang="en-GB"/>
              <a:t>צריך</a:t>
            </a:r>
            <a:r>
              <a:rPr lang="en-GB"/>
              <a:t> כתובת IP בשביל  לשרת בקשות)</a:t>
            </a:r>
            <a:endParaRPr/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48025" y="2368425"/>
            <a:ext cx="4625424" cy="260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2"/>
          <p:cNvSpPr txBox="1"/>
          <p:nvPr/>
        </p:nvSpPr>
        <p:spPr>
          <a:xfrm>
            <a:off x="1828025" y="317500"/>
            <a:ext cx="90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2"/>
                </a:solidFill>
              </a:rPr>
              <a:t>1.7.2.3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231" name="Google Shape;231;p32"/>
          <p:cNvSpPr txBox="1"/>
          <p:nvPr/>
        </p:nvSpPr>
        <p:spPr>
          <a:xfrm>
            <a:off x="5751950" y="277475"/>
            <a:ext cx="9045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00">
                <a:solidFill>
                  <a:schemeClr val="dk2"/>
                </a:solidFill>
              </a:rPr>
              <a:t>2.8.9.2</a:t>
            </a:r>
            <a:endParaRPr b="1" sz="1300">
              <a:solidFill>
                <a:schemeClr val="dk2"/>
              </a:solidFill>
            </a:endParaRPr>
          </a:p>
        </p:txBody>
      </p:sp>
      <p:cxnSp>
        <p:nvCxnSpPr>
          <p:cNvPr id="232" name="Google Shape;232;p32"/>
          <p:cNvCxnSpPr/>
          <p:nvPr/>
        </p:nvCxnSpPr>
        <p:spPr>
          <a:xfrm flipH="1">
            <a:off x="2222825" y="817825"/>
            <a:ext cx="11400" cy="4175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3" name="Google Shape;233;p32"/>
          <p:cNvCxnSpPr/>
          <p:nvPr/>
        </p:nvCxnSpPr>
        <p:spPr>
          <a:xfrm flipH="1">
            <a:off x="6099950" y="717700"/>
            <a:ext cx="11400" cy="4175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34" name="Google Shape;234;p32"/>
          <p:cNvSpPr txBox="1"/>
          <p:nvPr/>
        </p:nvSpPr>
        <p:spPr>
          <a:xfrm>
            <a:off x="493250" y="779325"/>
            <a:ext cx="1660800" cy="11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Ip-from: </a:t>
            </a:r>
            <a:r>
              <a:rPr b="1" lang="en-GB" sz="1100">
                <a:solidFill>
                  <a:schemeClr val="dk2"/>
                </a:solidFill>
              </a:rPr>
              <a:t>1.7.2.3</a:t>
            </a:r>
            <a:endParaRPr b="1"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Ip-To: 2.8.9.2</a:t>
            </a:r>
            <a:endParaRPr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My-sequence: </a:t>
            </a:r>
            <a:r>
              <a:rPr b="1" lang="en-GB" sz="1100">
                <a:solidFill>
                  <a:schemeClr val="dk2"/>
                </a:solidFill>
              </a:rPr>
              <a:t>1423</a:t>
            </a:r>
            <a:r>
              <a:rPr b="1" lang="en-GB" sz="1100" u="sng">
                <a:solidFill>
                  <a:schemeClr val="dk2"/>
                </a:solidFill>
              </a:rPr>
              <a:t>7</a:t>
            </a:r>
            <a:endParaRPr b="1" sz="1100" u="sng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Other-Sequence: 3255</a:t>
            </a:r>
            <a:endParaRPr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Data: </a:t>
            </a:r>
            <a:r>
              <a:rPr b="1" lang="en-GB" sz="1100">
                <a:solidFill>
                  <a:schemeClr val="dk2"/>
                </a:solidFill>
              </a:rPr>
              <a:t>Attack / לתקוף</a:t>
            </a:r>
            <a:endParaRPr b="1" sz="1100">
              <a:solidFill>
                <a:schemeClr val="dk2"/>
              </a:solidFill>
            </a:endParaRPr>
          </a:p>
        </p:txBody>
      </p:sp>
      <p:sp>
        <p:nvSpPr>
          <p:cNvPr id="235" name="Google Shape;235;p32"/>
          <p:cNvSpPr txBox="1"/>
          <p:nvPr/>
        </p:nvSpPr>
        <p:spPr>
          <a:xfrm>
            <a:off x="115450" y="1096825"/>
            <a:ext cx="336600" cy="3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00">
                <a:solidFill>
                  <a:schemeClr val="dk2"/>
                </a:solidFill>
              </a:rPr>
              <a:t>5</a:t>
            </a:r>
            <a:r>
              <a:rPr b="1" lang="en-GB" sz="1300">
                <a:solidFill>
                  <a:schemeClr val="dk2"/>
                </a:solidFill>
              </a:rPr>
              <a:t>.</a:t>
            </a:r>
            <a:endParaRPr b="1" sz="1300">
              <a:solidFill>
                <a:schemeClr val="dk2"/>
              </a:solidFill>
            </a:endParaRPr>
          </a:p>
        </p:txBody>
      </p:sp>
      <p:sp>
        <p:nvSpPr>
          <p:cNvPr id="236" name="Google Shape;236;p32"/>
          <p:cNvSpPr/>
          <p:nvPr/>
        </p:nvSpPr>
        <p:spPr>
          <a:xfrm>
            <a:off x="2568873" y="1154553"/>
            <a:ext cx="3253800" cy="2886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PSH (PUSH)</a:t>
            </a:r>
            <a:endParaRPr/>
          </a:p>
        </p:txBody>
      </p:sp>
      <p:sp>
        <p:nvSpPr>
          <p:cNvPr id="237" name="Google Shape;237;p32"/>
          <p:cNvSpPr txBox="1"/>
          <p:nvPr/>
        </p:nvSpPr>
        <p:spPr>
          <a:xfrm>
            <a:off x="6869700" y="1318100"/>
            <a:ext cx="1935300" cy="11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Ip-from: 2.8.9.2</a:t>
            </a:r>
            <a:endParaRPr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Ip-To: </a:t>
            </a:r>
            <a:r>
              <a:rPr b="1" lang="en-GB" sz="1100">
                <a:solidFill>
                  <a:schemeClr val="dk2"/>
                </a:solidFill>
              </a:rPr>
              <a:t>1.7.2.3</a:t>
            </a:r>
            <a:endParaRPr b="1"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My-sequence: 325</a:t>
            </a:r>
            <a:r>
              <a:rPr lang="en-GB" sz="1100" u="sng">
                <a:solidFill>
                  <a:schemeClr val="dk2"/>
                </a:solidFill>
              </a:rPr>
              <a:t>6</a:t>
            </a:r>
            <a:endParaRPr sz="1100" u="sng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Other-sequence-Ack: </a:t>
            </a:r>
            <a:r>
              <a:rPr b="1" lang="en-GB" sz="1100">
                <a:solidFill>
                  <a:schemeClr val="dk2"/>
                </a:solidFill>
              </a:rPr>
              <a:t>14237</a:t>
            </a:r>
            <a:endParaRPr b="1"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Data: </a:t>
            </a:r>
            <a:r>
              <a:rPr b="1" lang="en-GB" sz="1100">
                <a:solidFill>
                  <a:schemeClr val="dk2"/>
                </a:solidFill>
              </a:rPr>
              <a:t>dance /  תרקוד</a:t>
            </a:r>
            <a:endParaRPr b="1" sz="1100">
              <a:solidFill>
                <a:schemeClr val="dk2"/>
              </a:solidFill>
            </a:endParaRPr>
          </a:p>
        </p:txBody>
      </p:sp>
      <p:sp>
        <p:nvSpPr>
          <p:cNvPr id="238" name="Google Shape;238;p32"/>
          <p:cNvSpPr txBox="1"/>
          <p:nvPr/>
        </p:nvSpPr>
        <p:spPr>
          <a:xfrm>
            <a:off x="6454275" y="1548975"/>
            <a:ext cx="336600" cy="3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00">
                <a:solidFill>
                  <a:schemeClr val="dk2"/>
                </a:solidFill>
              </a:rPr>
              <a:t>6</a:t>
            </a:r>
            <a:r>
              <a:rPr b="1" lang="en-GB" sz="1300">
                <a:solidFill>
                  <a:schemeClr val="dk2"/>
                </a:solidFill>
              </a:rPr>
              <a:t>.</a:t>
            </a:r>
            <a:endParaRPr b="1" sz="1300">
              <a:solidFill>
                <a:schemeClr val="dk2"/>
              </a:solidFill>
            </a:endParaRPr>
          </a:p>
        </p:txBody>
      </p:sp>
      <p:sp>
        <p:nvSpPr>
          <p:cNvPr id="239" name="Google Shape;239;p32"/>
          <p:cNvSpPr/>
          <p:nvPr/>
        </p:nvSpPr>
        <p:spPr>
          <a:xfrm>
            <a:off x="2637388" y="2117641"/>
            <a:ext cx="3059400" cy="2886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PSH (PUSH)</a:t>
            </a:r>
            <a:endParaRPr/>
          </a:p>
        </p:txBody>
      </p:sp>
      <p:sp>
        <p:nvSpPr>
          <p:cNvPr id="240" name="Google Shape;240;p32"/>
          <p:cNvSpPr txBox="1"/>
          <p:nvPr/>
        </p:nvSpPr>
        <p:spPr>
          <a:xfrm>
            <a:off x="504900" y="2338939"/>
            <a:ext cx="1660800" cy="11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Ip-from: </a:t>
            </a:r>
            <a:r>
              <a:rPr b="1" lang="en-GB" sz="1100">
                <a:solidFill>
                  <a:schemeClr val="dk2"/>
                </a:solidFill>
              </a:rPr>
              <a:t>1.7.2.3</a:t>
            </a:r>
            <a:endParaRPr b="1"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Ip-To: 2.8.9.2</a:t>
            </a:r>
            <a:endParaRPr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My-sequence: </a:t>
            </a:r>
            <a:r>
              <a:rPr b="1" lang="en-GB" sz="1100">
                <a:solidFill>
                  <a:schemeClr val="dk2"/>
                </a:solidFill>
              </a:rPr>
              <a:t>1423</a:t>
            </a:r>
            <a:r>
              <a:rPr b="1" lang="en-GB" sz="1100" u="sng">
                <a:solidFill>
                  <a:schemeClr val="dk2"/>
                </a:solidFill>
              </a:rPr>
              <a:t>8</a:t>
            </a:r>
            <a:endParaRPr b="1" sz="1100" u="sng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Other-Sequence: 3256</a:t>
            </a:r>
            <a:endParaRPr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Data: </a:t>
            </a:r>
            <a:r>
              <a:rPr b="1" lang="en-GB" sz="1100">
                <a:solidFill>
                  <a:schemeClr val="dk2"/>
                </a:solidFill>
              </a:rPr>
              <a:t>At / ב</a:t>
            </a:r>
            <a:endParaRPr b="1" sz="1100">
              <a:solidFill>
                <a:schemeClr val="dk2"/>
              </a:solidFill>
            </a:endParaRPr>
          </a:p>
        </p:txBody>
      </p:sp>
      <p:sp>
        <p:nvSpPr>
          <p:cNvPr id="241" name="Google Shape;241;p32"/>
          <p:cNvSpPr txBox="1"/>
          <p:nvPr/>
        </p:nvSpPr>
        <p:spPr>
          <a:xfrm>
            <a:off x="156650" y="2700868"/>
            <a:ext cx="336600" cy="3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00">
                <a:solidFill>
                  <a:schemeClr val="dk2"/>
                </a:solidFill>
              </a:rPr>
              <a:t>7</a:t>
            </a:r>
            <a:r>
              <a:rPr b="1" lang="en-GB" sz="1300">
                <a:solidFill>
                  <a:schemeClr val="dk2"/>
                </a:solidFill>
              </a:rPr>
              <a:t>.</a:t>
            </a:r>
            <a:endParaRPr b="1" sz="1300">
              <a:solidFill>
                <a:schemeClr val="dk2"/>
              </a:solidFill>
            </a:endParaRPr>
          </a:p>
        </p:txBody>
      </p:sp>
      <p:sp>
        <p:nvSpPr>
          <p:cNvPr id="242" name="Google Shape;242;p32"/>
          <p:cNvSpPr/>
          <p:nvPr/>
        </p:nvSpPr>
        <p:spPr>
          <a:xfrm>
            <a:off x="2559430" y="3099994"/>
            <a:ext cx="3253800" cy="2886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PSH (PUSH)</a:t>
            </a:r>
            <a:endParaRPr/>
          </a:p>
        </p:txBody>
      </p:sp>
      <p:sp>
        <p:nvSpPr>
          <p:cNvPr id="243" name="Google Shape;243;p32"/>
          <p:cNvSpPr txBox="1"/>
          <p:nvPr/>
        </p:nvSpPr>
        <p:spPr>
          <a:xfrm>
            <a:off x="6954724" y="3231175"/>
            <a:ext cx="2146800" cy="11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Ip-from: 2.8.9.2</a:t>
            </a:r>
            <a:endParaRPr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Ip-To: </a:t>
            </a:r>
            <a:r>
              <a:rPr b="1" lang="en-GB" sz="1100">
                <a:solidFill>
                  <a:schemeClr val="dk2"/>
                </a:solidFill>
              </a:rPr>
              <a:t>1.7.2.3</a:t>
            </a:r>
            <a:endParaRPr b="1"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My-sequence: 325</a:t>
            </a:r>
            <a:r>
              <a:rPr lang="en-GB" sz="1100" u="sng">
                <a:solidFill>
                  <a:schemeClr val="dk2"/>
                </a:solidFill>
              </a:rPr>
              <a:t>6</a:t>
            </a:r>
            <a:endParaRPr sz="1100" u="sng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Other-sequence-Ack: </a:t>
            </a:r>
            <a:r>
              <a:rPr b="1" lang="en-GB" sz="1100">
                <a:solidFill>
                  <a:schemeClr val="dk2"/>
                </a:solidFill>
              </a:rPr>
              <a:t>14238</a:t>
            </a:r>
            <a:endParaRPr b="1"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Data: </a:t>
            </a:r>
            <a:r>
              <a:rPr b="1" lang="en-GB" sz="1100">
                <a:solidFill>
                  <a:schemeClr val="dk2"/>
                </a:solidFill>
              </a:rPr>
              <a:t>well / טוב</a:t>
            </a:r>
            <a:endParaRPr b="1" sz="1100">
              <a:solidFill>
                <a:schemeClr val="dk2"/>
              </a:solidFill>
            </a:endParaRPr>
          </a:p>
        </p:txBody>
      </p:sp>
      <p:sp>
        <p:nvSpPr>
          <p:cNvPr id="244" name="Google Shape;244;p32"/>
          <p:cNvSpPr txBox="1"/>
          <p:nvPr/>
        </p:nvSpPr>
        <p:spPr>
          <a:xfrm>
            <a:off x="6481588" y="3580015"/>
            <a:ext cx="336600" cy="3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00">
                <a:solidFill>
                  <a:schemeClr val="dk2"/>
                </a:solidFill>
              </a:rPr>
              <a:t>8</a:t>
            </a:r>
            <a:r>
              <a:rPr b="1" lang="en-GB" sz="1300">
                <a:solidFill>
                  <a:schemeClr val="dk2"/>
                </a:solidFill>
              </a:rPr>
              <a:t>.</a:t>
            </a:r>
            <a:endParaRPr b="1" sz="1300">
              <a:solidFill>
                <a:schemeClr val="dk2"/>
              </a:solidFill>
            </a:endParaRPr>
          </a:p>
        </p:txBody>
      </p:sp>
      <p:sp>
        <p:nvSpPr>
          <p:cNvPr id="245" name="Google Shape;245;p32"/>
          <p:cNvSpPr/>
          <p:nvPr/>
        </p:nvSpPr>
        <p:spPr>
          <a:xfrm>
            <a:off x="2637377" y="3952932"/>
            <a:ext cx="3059400" cy="2886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PSH (PUSH)</a:t>
            </a:r>
            <a:endParaRPr/>
          </a:p>
        </p:txBody>
      </p:sp>
      <p:sp>
        <p:nvSpPr>
          <p:cNvPr id="246" name="Google Shape;246;p32"/>
          <p:cNvSpPr txBox="1"/>
          <p:nvPr/>
        </p:nvSpPr>
        <p:spPr>
          <a:xfrm>
            <a:off x="573425" y="4040363"/>
            <a:ext cx="1660800" cy="11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Ip-from: </a:t>
            </a:r>
            <a:r>
              <a:rPr b="1" lang="en-GB" sz="1100">
                <a:solidFill>
                  <a:schemeClr val="dk2"/>
                </a:solidFill>
              </a:rPr>
              <a:t>1.7.2.3</a:t>
            </a:r>
            <a:endParaRPr b="1"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Ip-To: 2.8.9.2</a:t>
            </a:r>
            <a:endParaRPr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My-sequence: </a:t>
            </a:r>
            <a:r>
              <a:rPr b="1" lang="en-GB" sz="1100">
                <a:solidFill>
                  <a:schemeClr val="dk2"/>
                </a:solidFill>
              </a:rPr>
              <a:t>1423</a:t>
            </a:r>
            <a:r>
              <a:rPr b="1" lang="en-GB" sz="1100" u="sng">
                <a:solidFill>
                  <a:schemeClr val="dk2"/>
                </a:solidFill>
              </a:rPr>
              <a:t>9</a:t>
            </a:r>
            <a:endParaRPr b="1" sz="1100" u="sng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Other-Sequence: 3257</a:t>
            </a:r>
            <a:endParaRPr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Data: </a:t>
            </a:r>
            <a:r>
              <a:rPr b="1" lang="en-GB" sz="1100">
                <a:solidFill>
                  <a:schemeClr val="dk2"/>
                </a:solidFill>
              </a:rPr>
              <a:t>Dawn / שחר</a:t>
            </a:r>
            <a:endParaRPr b="1" sz="1100">
              <a:solidFill>
                <a:schemeClr val="dk2"/>
              </a:solidFill>
            </a:endParaRPr>
          </a:p>
        </p:txBody>
      </p:sp>
      <p:sp>
        <p:nvSpPr>
          <p:cNvPr id="247" name="Google Shape;247;p32"/>
          <p:cNvSpPr/>
          <p:nvPr/>
        </p:nvSpPr>
        <p:spPr>
          <a:xfrm>
            <a:off x="2626605" y="4873862"/>
            <a:ext cx="3253800" cy="2886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PSH (PUSH)</a:t>
            </a:r>
            <a:endParaRPr/>
          </a:p>
        </p:txBody>
      </p:sp>
      <p:sp>
        <p:nvSpPr>
          <p:cNvPr id="248" name="Google Shape;248;p32"/>
          <p:cNvSpPr txBox="1"/>
          <p:nvPr/>
        </p:nvSpPr>
        <p:spPr>
          <a:xfrm>
            <a:off x="156650" y="4402650"/>
            <a:ext cx="336600" cy="3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00">
                <a:solidFill>
                  <a:schemeClr val="dk2"/>
                </a:solidFill>
              </a:rPr>
              <a:t>9</a:t>
            </a:r>
            <a:r>
              <a:rPr b="1" lang="en-GB" sz="1300">
                <a:solidFill>
                  <a:schemeClr val="dk2"/>
                </a:solidFill>
              </a:rPr>
              <a:t>.</a:t>
            </a:r>
            <a:endParaRPr b="1" sz="13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Close connection / לסגור את החיבור</a:t>
            </a:r>
            <a:endParaRPr/>
          </a:p>
        </p:txBody>
      </p:sp>
      <p:sp>
        <p:nvSpPr>
          <p:cNvPr id="254" name="Google Shape;254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300">
                <a:solidFill>
                  <a:schemeClr val="dk1"/>
                </a:solidFill>
              </a:rPr>
              <a:t>Both sides have </a:t>
            </a:r>
            <a:r>
              <a:rPr lang="en-GB" sz="2300">
                <a:solidFill>
                  <a:schemeClr val="dk1"/>
                </a:solidFill>
              </a:rPr>
              <a:t>sent and received everything they wanted. Now it is time to close the connection.</a:t>
            </a:r>
            <a:endParaRPr sz="23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34"/>
          <p:cNvSpPr txBox="1"/>
          <p:nvPr/>
        </p:nvSpPr>
        <p:spPr>
          <a:xfrm>
            <a:off x="1818400" y="48525"/>
            <a:ext cx="90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2"/>
                </a:solidFill>
              </a:rPr>
              <a:t>1.7.2.3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260" name="Google Shape;260;p34"/>
          <p:cNvSpPr txBox="1"/>
          <p:nvPr/>
        </p:nvSpPr>
        <p:spPr>
          <a:xfrm>
            <a:off x="5732700" y="56175"/>
            <a:ext cx="9045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00">
                <a:solidFill>
                  <a:schemeClr val="dk2"/>
                </a:solidFill>
              </a:rPr>
              <a:t>2.8.9.2</a:t>
            </a:r>
            <a:endParaRPr b="1" sz="1300">
              <a:solidFill>
                <a:schemeClr val="dk2"/>
              </a:solidFill>
            </a:endParaRPr>
          </a:p>
        </p:txBody>
      </p:sp>
      <p:cxnSp>
        <p:nvCxnSpPr>
          <p:cNvPr id="261" name="Google Shape;261;p34"/>
          <p:cNvCxnSpPr/>
          <p:nvPr/>
        </p:nvCxnSpPr>
        <p:spPr>
          <a:xfrm flipH="1">
            <a:off x="2155475" y="484050"/>
            <a:ext cx="11400" cy="4175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62" name="Google Shape;262;p34"/>
          <p:cNvCxnSpPr/>
          <p:nvPr/>
        </p:nvCxnSpPr>
        <p:spPr>
          <a:xfrm flipH="1">
            <a:off x="6031300" y="484050"/>
            <a:ext cx="11400" cy="4175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63" name="Google Shape;263;p34"/>
          <p:cNvSpPr/>
          <p:nvPr/>
        </p:nvSpPr>
        <p:spPr>
          <a:xfrm>
            <a:off x="2463215" y="2051314"/>
            <a:ext cx="3253800" cy="2886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FIN/ACK (received close connectionj</a:t>
            </a:r>
            <a:endParaRPr/>
          </a:p>
        </p:txBody>
      </p:sp>
      <p:sp>
        <p:nvSpPr>
          <p:cNvPr id="264" name="Google Shape;264;p34"/>
          <p:cNvSpPr/>
          <p:nvPr/>
        </p:nvSpPr>
        <p:spPr>
          <a:xfrm>
            <a:off x="2569388" y="847641"/>
            <a:ext cx="3059400" cy="2886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FIN (finish/close connection)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Closing this lesson / סיום השיעור</a:t>
            </a:r>
            <a:endParaRPr/>
          </a:p>
        </p:txBody>
      </p:sp>
      <p:sp>
        <p:nvSpPr>
          <p:cNvPr id="270" name="Google Shape;270;p35"/>
          <p:cNvSpPr txBox="1"/>
          <p:nvPr>
            <p:ph idx="1" type="body"/>
          </p:nvPr>
        </p:nvSpPr>
        <p:spPr>
          <a:xfrm>
            <a:off x="311700" y="1152475"/>
            <a:ext cx="8520600" cy="141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chemeClr val="dk1"/>
                </a:solidFill>
              </a:rPr>
              <a:t>Hope you liked this lesson. There are lots and lots of other things in networking, but this is the basis. Now here is a book for learning more on this subject:</a:t>
            </a:r>
            <a:endParaRPr sz="2100">
              <a:solidFill>
                <a:schemeClr val="dk1"/>
              </a:solidFill>
            </a:endParaRPr>
          </a:p>
          <a:p>
            <a:pPr indent="0" lvl="0" marL="0" rtl="1" algn="r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chemeClr val="dk1"/>
                </a:solidFill>
              </a:rPr>
              <a:t>מקווה </a:t>
            </a:r>
            <a:r>
              <a:rPr lang="en-GB" sz="2100">
                <a:solidFill>
                  <a:schemeClr val="dk1"/>
                </a:solidFill>
              </a:rPr>
              <a:t>שאהבתם</a:t>
            </a:r>
            <a:r>
              <a:rPr lang="en-GB" sz="2100">
                <a:solidFill>
                  <a:schemeClr val="dk1"/>
                </a:solidFill>
              </a:rPr>
              <a:t> את השיעור. יש עוד הרבה-הרבה פרטים בתקשורת בין מחשבים ,זה רק הבסיס. יש ספר בעניין 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</p:txBody>
      </p:sp>
      <p:pic>
        <p:nvPicPr>
          <p:cNvPr id="271" name="Google Shape;271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36825" y="2184025"/>
            <a:ext cx="2328325" cy="2789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/>
        </p:nvSpPr>
        <p:spPr>
          <a:xfrm>
            <a:off x="-3634225" y="1031985"/>
            <a:ext cx="6954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70" name="Google Shape;70;p15"/>
          <p:cNvSpPr/>
          <p:nvPr/>
        </p:nvSpPr>
        <p:spPr>
          <a:xfrm>
            <a:off x="688225" y="609410"/>
            <a:ext cx="1642200" cy="2100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5"/>
          <p:cNvSpPr/>
          <p:nvPr/>
        </p:nvSpPr>
        <p:spPr>
          <a:xfrm>
            <a:off x="688225" y="123560"/>
            <a:ext cx="1654200" cy="461700"/>
          </a:xfrm>
          <a:prstGeom prst="triangle">
            <a:avLst>
              <a:gd fmla="val 50000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5"/>
          <p:cNvSpPr txBox="1"/>
          <p:nvPr/>
        </p:nvSpPr>
        <p:spPr>
          <a:xfrm>
            <a:off x="-3481825" y="1184385"/>
            <a:ext cx="6954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73" name="Google Shape;73;p15"/>
          <p:cNvSpPr/>
          <p:nvPr/>
        </p:nvSpPr>
        <p:spPr>
          <a:xfrm>
            <a:off x="840625" y="761810"/>
            <a:ext cx="1642200" cy="2100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5"/>
          <p:cNvSpPr/>
          <p:nvPr/>
        </p:nvSpPr>
        <p:spPr>
          <a:xfrm>
            <a:off x="840625" y="275960"/>
            <a:ext cx="1654200" cy="461700"/>
          </a:xfrm>
          <a:prstGeom prst="triangle">
            <a:avLst>
              <a:gd fmla="val 50000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5"/>
          <p:cNvSpPr txBox="1"/>
          <p:nvPr/>
        </p:nvSpPr>
        <p:spPr>
          <a:xfrm>
            <a:off x="-3329425" y="1336785"/>
            <a:ext cx="6954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76" name="Google Shape;76;p15"/>
          <p:cNvSpPr/>
          <p:nvPr/>
        </p:nvSpPr>
        <p:spPr>
          <a:xfrm>
            <a:off x="993025" y="914210"/>
            <a:ext cx="1642200" cy="2100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5"/>
          <p:cNvSpPr/>
          <p:nvPr/>
        </p:nvSpPr>
        <p:spPr>
          <a:xfrm>
            <a:off x="993025" y="428360"/>
            <a:ext cx="1654200" cy="461700"/>
          </a:xfrm>
          <a:prstGeom prst="triangle">
            <a:avLst>
              <a:gd fmla="val 50000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5"/>
          <p:cNvSpPr txBox="1"/>
          <p:nvPr/>
        </p:nvSpPr>
        <p:spPr>
          <a:xfrm>
            <a:off x="-3177025" y="1489185"/>
            <a:ext cx="6954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79" name="Google Shape;79;p15"/>
          <p:cNvSpPr/>
          <p:nvPr/>
        </p:nvSpPr>
        <p:spPr>
          <a:xfrm>
            <a:off x="3283325" y="1031985"/>
            <a:ext cx="1642200" cy="2100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5"/>
          <p:cNvSpPr/>
          <p:nvPr/>
        </p:nvSpPr>
        <p:spPr>
          <a:xfrm>
            <a:off x="3237302" y="558238"/>
            <a:ext cx="1654200" cy="461700"/>
          </a:xfrm>
          <a:prstGeom prst="triangle">
            <a:avLst>
              <a:gd fmla="val 50000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5"/>
          <p:cNvSpPr/>
          <p:nvPr/>
        </p:nvSpPr>
        <p:spPr>
          <a:xfrm>
            <a:off x="5477025" y="1031985"/>
            <a:ext cx="1642200" cy="2100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5"/>
          <p:cNvSpPr/>
          <p:nvPr/>
        </p:nvSpPr>
        <p:spPr>
          <a:xfrm>
            <a:off x="5481577" y="558234"/>
            <a:ext cx="1654200" cy="461700"/>
          </a:xfrm>
          <a:prstGeom prst="triangle">
            <a:avLst>
              <a:gd fmla="val 50000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5"/>
          <p:cNvSpPr txBox="1"/>
          <p:nvPr/>
        </p:nvSpPr>
        <p:spPr>
          <a:xfrm>
            <a:off x="1086650" y="983710"/>
            <a:ext cx="1473000" cy="210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 u="sng">
                <a:solidFill>
                  <a:schemeClr val="hlink"/>
                </a:solidFill>
                <a:hlinkClick r:id="rId3"/>
              </a:rPr>
              <a:t>www.google.com</a:t>
            </a:r>
            <a:endParaRPr sz="13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chemeClr val="dk2"/>
                </a:solidFill>
              </a:rPr>
              <a:t>142.250.75.36</a:t>
            </a:r>
            <a:endParaRPr sz="1300">
              <a:solidFill>
                <a:schemeClr val="dk2"/>
              </a:solidFill>
            </a:endParaRPr>
          </a:p>
        </p:txBody>
      </p:sp>
      <p:sp>
        <p:nvSpPr>
          <p:cNvPr id="84" name="Google Shape;84;p15"/>
          <p:cNvSpPr txBox="1"/>
          <p:nvPr/>
        </p:nvSpPr>
        <p:spPr>
          <a:xfrm>
            <a:off x="3309950" y="1082310"/>
            <a:ext cx="1642200" cy="210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 u="sng">
                <a:solidFill>
                  <a:schemeClr val="hlink"/>
                </a:solidFill>
                <a:hlinkClick r:id="rId4"/>
              </a:rPr>
              <a:t>www.roblox.com</a:t>
            </a:r>
            <a:endParaRPr sz="15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chemeClr val="dk2"/>
                </a:solidFill>
              </a:rPr>
              <a:t>128.116.5.3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85" name="Google Shape;85;p15"/>
          <p:cNvSpPr txBox="1"/>
          <p:nvPr/>
        </p:nvSpPr>
        <p:spPr>
          <a:xfrm>
            <a:off x="5512600" y="1082310"/>
            <a:ext cx="3655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86" name="Google Shape;86;p15"/>
          <p:cNvSpPr txBox="1"/>
          <p:nvPr/>
        </p:nvSpPr>
        <p:spPr>
          <a:xfrm>
            <a:off x="5512600" y="1082310"/>
            <a:ext cx="1642200" cy="200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 u="sng">
                <a:solidFill>
                  <a:schemeClr val="hlink"/>
                </a:solidFill>
                <a:hlinkClick r:id="rId5"/>
              </a:rPr>
              <a:t>www.minecraft</a:t>
            </a:r>
            <a:r>
              <a:rPr lang="en-GB" sz="1200" u="sng">
                <a:solidFill>
                  <a:schemeClr val="hlink"/>
                </a:solidFill>
                <a:hlinkClick r:id="rId6"/>
              </a:rPr>
              <a:t>.com</a:t>
            </a:r>
            <a:endParaRPr sz="12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2"/>
                </a:solidFill>
              </a:rPr>
              <a:t>20.236.44.162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87" name="Google Shape;87;p15"/>
          <p:cNvSpPr txBox="1"/>
          <p:nvPr/>
        </p:nvSpPr>
        <p:spPr>
          <a:xfrm>
            <a:off x="466725" y="3369252"/>
            <a:ext cx="8519400" cy="93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DNS name / שם DNS       </a:t>
            </a:r>
            <a:r>
              <a:rPr lang="en-GB" sz="1800" u="sng">
                <a:solidFill>
                  <a:schemeClr val="hlink"/>
                </a:solidFill>
                <a:hlinkClick r:id="rId7"/>
              </a:rPr>
              <a:t>www.minecraft.com</a:t>
            </a:r>
            <a:r>
              <a:rPr lang="en-GB" sz="1800">
                <a:solidFill>
                  <a:schemeClr val="dk2"/>
                </a:solidFill>
              </a:rPr>
              <a:t> - that’s for humans / עבור בני אדם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IP Address / כתובת IP           20.236.44.162      - for the computer / עבור מחשבים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88" name="Google Shape;88;p15"/>
          <p:cNvSpPr txBox="1"/>
          <p:nvPr/>
        </p:nvSpPr>
        <p:spPr>
          <a:xfrm>
            <a:off x="421050" y="4369700"/>
            <a:ext cx="84891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</a:rPr>
              <a:t>Computers translate the DNS name to an IP name, so that they can communicate</a:t>
            </a:r>
            <a:endParaRPr sz="1600">
              <a:solidFill>
                <a:schemeClr val="dk2"/>
              </a:solidFill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</a:rPr>
              <a:t>מחשבים מתרגמים את שם ה DNS של האתר לכתובת IP - כדי לתקשר אם האתר</a:t>
            </a:r>
            <a:endParaRPr sz="16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2320"/>
              <a:t>How to find the address from the name / איך למצוא כתובת משם?</a:t>
            </a:r>
            <a:endParaRPr sz="2320"/>
          </a:p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311700" y="3476625"/>
            <a:ext cx="8520600" cy="156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lang="en-GB" sz="1207"/>
              <a:t>The ping command takes the name and returns the IP address </a:t>
            </a:r>
            <a:endParaRPr sz="1207"/>
          </a:p>
          <a:p>
            <a:pPr indent="0" lvl="0" marL="0" rtl="1" algn="r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lang="en-GB" sz="1207"/>
              <a:t>פקודת ping מקבלת שם DNS ומחזירה את כתובת ה IP</a:t>
            </a:r>
            <a:endParaRPr sz="1207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lang="en-GB" sz="1207"/>
              <a:t>The ping command is a check for internet access. (If you say I am pinging you that means to check if someone is at home)</a:t>
            </a:r>
            <a:endParaRPr sz="1207"/>
          </a:p>
          <a:p>
            <a:pPr indent="0" lvl="0" marL="0" rtl="1" algn="r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lang="en-GB" sz="1207"/>
              <a:t>פקודת ping גם בודקת אם יש בכלל אינטרנט. אומרים אני עושה לך ping - משמעות לבדוק אם יש </a:t>
            </a:r>
            <a:r>
              <a:rPr lang="en-GB" sz="1207"/>
              <a:t>מישהו</a:t>
            </a:r>
            <a:r>
              <a:rPr lang="en-GB" sz="1207"/>
              <a:t> בבית</a:t>
            </a:r>
            <a:endParaRPr sz="1207"/>
          </a:p>
          <a:p>
            <a:pPr indent="0" lvl="0" marL="0" rtl="1" algn="r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852"/>
              <a:buNone/>
            </a:pPr>
            <a:r>
              <a:t/>
            </a:r>
            <a:endParaRPr sz="1207"/>
          </a:p>
        </p:txBody>
      </p:sp>
      <p:pic>
        <p:nvPicPr>
          <p:cNvPr id="95" name="Google Shape;9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1975" y="1017725"/>
            <a:ext cx="7772400" cy="2247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2420"/>
              <a:t>Our computer has an IP address! / גם למחשב שלנו יש כתובת IP</a:t>
            </a:r>
            <a:endParaRPr sz="2420"/>
          </a:p>
        </p:txBody>
      </p:sp>
      <p:sp>
        <p:nvSpPr>
          <p:cNvPr id="101" name="Google Shape;101;p17"/>
          <p:cNvSpPr txBox="1"/>
          <p:nvPr>
            <p:ph idx="1" type="body"/>
          </p:nvPr>
        </p:nvSpPr>
        <p:spPr>
          <a:xfrm>
            <a:off x="432425" y="2356275"/>
            <a:ext cx="4147500" cy="42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 u="sng">
                <a:solidFill>
                  <a:schemeClr val="hlink"/>
                </a:solidFill>
                <a:hlinkClick r:id="rId3"/>
              </a:rPr>
              <a:t>http://speedtest.net</a:t>
            </a:r>
            <a:r>
              <a:rPr lang="en-GB"/>
              <a:t> - בדיקת מהירות של הקו</a:t>
            </a:r>
            <a:r>
              <a:rPr lang="en-GB"/>
              <a:t>  </a:t>
            </a:r>
            <a:endParaRPr/>
          </a:p>
        </p:txBody>
      </p:sp>
      <p:sp>
        <p:nvSpPr>
          <p:cNvPr id="102" name="Google Shape;102;p17"/>
          <p:cNvSpPr/>
          <p:nvPr/>
        </p:nvSpPr>
        <p:spPr>
          <a:xfrm>
            <a:off x="1545450" y="1436800"/>
            <a:ext cx="1050300" cy="790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7"/>
          <p:cNvSpPr/>
          <p:nvPr/>
        </p:nvSpPr>
        <p:spPr>
          <a:xfrm>
            <a:off x="1557550" y="1183250"/>
            <a:ext cx="1014300" cy="241500"/>
          </a:xfrm>
          <a:prstGeom prst="triangle">
            <a:avLst>
              <a:gd fmla="val 50000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7"/>
          <p:cNvSpPr/>
          <p:nvPr/>
        </p:nvSpPr>
        <p:spPr>
          <a:xfrm>
            <a:off x="5464925" y="1436800"/>
            <a:ext cx="1888200" cy="790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7"/>
          <p:cNvSpPr/>
          <p:nvPr/>
        </p:nvSpPr>
        <p:spPr>
          <a:xfrm>
            <a:off x="5477025" y="1183250"/>
            <a:ext cx="1876200" cy="241500"/>
          </a:xfrm>
          <a:prstGeom prst="triangle">
            <a:avLst>
              <a:gd fmla="val 50000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7"/>
          <p:cNvSpPr txBox="1"/>
          <p:nvPr/>
        </p:nvSpPr>
        <p:spPr>
          <a:xfrm>
            <a:off x="5481575" y="1473025"/>
            <a:ext cx="1876200" cy="68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 u="sng">
                <a:solidFill>
                  <a:schemeClr val="hlink"/>
                </a:solidFill>
                <a:hlinkClick r:id="rId4"/>
              </a:rPr>
              <a:t>www.speedtest.net</a:t>
            </a:r>
            <a:r>
              <a:rPr lang="en-GB" sz="1500">
                <a:solidFill>
                  <a:schemeClr val="dk2"/>
                </a:solidFill>
              </a:rPr>
              <a:t>  104.17.147.22</a:t>
            </a:r>
            <a:endParaRPr sz="1500">
              <a:solidFill>
                <a:schemeClr val="dk2"/>
              </a:solidFill>
            </a:endParaRPr>
          </a:p>
        </p:txBody>
      </p:sp>
      <p:cxnSp>
        <p:nvCxnSpPr>
          <p:cNvPr id="107" name="Google Shape;107;p17"/>
          <p:cNvCxnSpPr/>
          <p:nvPr/>
        </p:nvCxnSpPr>
        <p:spPr>
          <a:xfrm>
            <a:off x="2595750" y="1841521"/>
            <a:ext cx="2869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08" name="Google Shape;108;p17"/>
          <p:cNvSpPr txBox="1"/>
          <p:nvPr/>
        </p:nvSpPr>
        <p:spPr>
          <a:xfrm>
            <a:off x="1555350" y="1458900"/>
            <a:ext cx="1014300" cy="68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המחשב שלי</a:t>
            </a:r>
            <a:endParaRPr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My computer</a:t>
            </a:r>
            <a:endParaRPr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chemeClr val="dk2"/>
                </a:solidFill>
              </a:rPr>
              <a:t>79.177.130.123</a:t>
            </a:r>
            <a:endParaRPr sz="900">
              <a:solidFill>
                <a:schemeClr val="dk2"/>
              </a:solidFill>
            </a:endParaRPr>
          </a:p>
        </p:txBody>
      </p:sp>
      <p:pic>
        <p:nvPicPr>
          <p:cNvPr id="109" name="Google Shape;109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42525" y="2994750"/>
            <a:ext cx="3683123" cy="2053125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7"/>
          <p:cNvSpPr txBox="1"/>
          <p:nvPr/>
        </p:nvSpPr>
        <p:spPr>
          <a:xfrm>
            <a:off x="4750450" y="2489325"/>
            <a:ext cx="4147500" cy="23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2"/>
                </a:solidFill>
              </a:rPr>
              <a:t>1 bit - that’s a message that is either a zero or one. </a:t>
            </a:r>
            <a:endParaRPr sz="12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2"/>
                </a:solidFill>
              </a:rPr>
              <a:t>1 megabit - one million of such smaller messages</a:t>
            </a:r>
            <a:endParaRPr sz="1200">
              <a:solidFill>
                <a:schemeClr val="dk2"/>
              </a:solidFill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2"/>
                </a:solidFill>
              </a:rPr>
              <a:t>ביט אחד - הודעה שיכולה להכיל מספר אפס או אחד</a:t>
            </a:r>
            <a:endParaRPr sz="1200">
              <a:solidFill>
                <a:schemeClr val="dk2"/>
              </a:solidFill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2"/>
                </a:solidFill>
              </a:rPr>
              <a:t>מגה ביט</a:t>
            </a:r>
            <a:r>
              <a:rPr lang="en-GB" sz="1200">
                <a:solidFill>
                  <a:schemeClr val="dk2"/>
                </a:solidFill>
              </a:rPr>
              <a:t> - מיליון הודעות כאלו</a:t>
            </a:r>
            <a:endParaRPr sz="12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2"/>
                </a:solidFill>
              </a:rPr>
              <a:t>How much is a megabit? 1000.000/8=125000 bytes / letters. </a:t>
            </a:r>
            <a:endParaRPr sz="12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2"/>
                </a:solidFill>
              </a:rPr>
              <a:t>125000 / 1800 = 70 pages of text</a:t>
            </a:r>
            <a:endParaRPr sz="12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2"/>
                </a:solidFill>
              </a:rPr>
              <a:t>כמה זה מגה-ביט? </a:t>
            </a:r>
            <a:endParaRPr sz="1200">
              <a:solidFill>
                <a:schemeClr val="dk2"/>
              </a:solidFill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2"/>
                </a:solidFill>
              </a:rPr>
              <a:t>1000.000/8=125000 בייטים - אותיות</a:t>
            </a:r>
            <a:endParaRPr sz="1200">
              <a:solidFill>
                <a:schemeClr val="dk2"/>
              </a:solidFill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2"/>
                </a:solidFill>
              </a:rPr>
              <a:t>125000 / 1800 = 70 דפים של טקסט (דפים סטנדרטיים)</a:t>
            </a:r>
            <a:endParaRPr sz="1200">
              <a:solidFill>
                <a:schemeClr val="dk2"/>
              </a:solidFill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 txBox="1"/>
          <p:nvPr>
            <p:ph idx="1" type="body"/>
          </p:nvPr>
        </p:nvSpPr>
        <p:spPr>
          <a:xfrm>
            <a:off x="311700" y="288625"/>
            <a:ext cx="8520600" cy="42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http://speedtest.net</a:t>
            </a:r>
            <a:r>
              <a:rPr lang="en-GB"/>
              <a:t> you can check what happens if more than one computer is running the speed test at the same time.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Also check if there is a difference when the laptop computer is near the wifi router or far away from the wifi router.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1" algn="r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אפשר לבדוק מה קורה מתי שכמה מחשבים רצים את בדיקת המהירות באותו זמן. </a:t>
            </a:r>
            <a:endParaRPr/>
          </a:p>
          <a:p>
            <a:pPr indent="0" lvl="0" marL="0" rtl="1" algn="r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אפשר גם לבדוק האם יש הבדל, כאשר מריצים את הבדיקה רחוק מהנתב האלחוטי או יותר קרוב לנתב  האלחוטי (router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Show me my ip address / תראה לי את הכתובת שלי באינטרנט </a:t>
            </a:r>
            <a:endParaRPr/>
          </a:p>
        </p:txBody>
      </p:sp>
      <p:sp>
        <p:nvSpPr>
          <p:cNvPr id="121" name="Google Shape;121;p19"/>
          <p:cNvSpPr txBox="1"/>
          <p:nvPr>
            <p:ph idx="1" type="body"/>
          </p:nvPr>
        </p:nvSpPr>
        <p:spPr>
          <a:xfrm>
            <a:off x="311700" y="11524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7500"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-GB" sz="2800">
                <a:solidFill>
                  <a:schemeClr val="dk1"/>
                </a:solidFill>
              </a:rPr>
              <a:t>https://www.showmyip.com/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</p:txBody>
      </p:sp>
      <p:pic>
        <p:nvPicPr>
          <p:cNvPr id="122" name="Google Shape;12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900" y="1859925"/>
            <a:ext cx="6457113" cy="311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/>
          <p:nvPr>
            <p:ph type="title"/>
          </p:nvPr>
        </p:nvSpPr>
        <p:spPr>
          <a:xfrm>
            <a:off x="311700" y="60375"/>
            <a:ext cx="8520600" cy="6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Linux the ‘home’ of the internet / לינוקס ‘הבית’ של האינטרנט</a:t>
            </a:r>
            <a:endParaRPr/>
          </a:p>
        </p:txBody>
      </p:sp>
      <p:sp>
        <p:nvSpPr>
          <p:cNvPr id="128" name="Google Shape;128;p20"/>
          <p:cNvSpPr txBox="1"/>
          <p:nvPr>
            <p:ph idx="1" type="body"/>
          </p:nvPr>
        </p:nvSpPr>
        <p:spPr>
          <a:xfrm>
            <a:off x="311700" y="658725"/>
            <a:ext cx="8520600" cy="213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Linux</a:t>
            </a:r>
            <a:r>
              <a:rPr lang="en-GB"/>
              <a:t> is an </a:t>
            </a:r>
            <a:r>
              <a:rPr lang="en-GB"/>
              <a:t>operating</a:t>
            </a:r>
            <a:r>
              <a:rPr lang="en-GB"/>
              <a:t> system - like Windows / לינוקס - מערכת הפעלה, בדומה לחלונות                                             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Every command are written as words, the answer is also a word. Everything is text</a:t>
            </a:r>
            <a:endParaRPr/>
          </a:p>
          <a:p>
            <a:pPr indent="0" lvl="0" marL="0" rtl="1" algn="r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כל פקודה זה רצף של מילים. עובדים רק </a:t>
            </a:r>
            <a:r>
              <a:rPr lang="en-GB"/>
              <a:t>עם</a:t>
            </a:r>
            <a:r>
              <a:rPr lang="en-GB"/>
              <a:t> טקסט.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You can have it on windows too! </a:t>
            </a:r>
            <a:endParaRPr/>
          </a:p>
          <a:p>
            <a:pPr indent="0" lvl="0" marL="3200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/>
              <a:t>אפשר לראות גם במערכת הפעלה“חלונות” אצלנו בבית</a:t>
            </a:r>
            <a:endParaRPr/>
          </a:p>
        </p:txBody>
      </p:sp>
      <p:pic>
        <p:nvPicPr>
          <p:cNvPr id="129" name="Google Shape;12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943175"/>
            <a:ext cx="3038474" cy="213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73897" y="2769031"/>
            <a:ext cx="5400675" cy="847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364276" y="3674002"/>
            <a:ext cx="5712376" cy="1895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Things you can do in Linux / דברים שאפשר לעשות ב לינוקס</a:t>
            </a:r>
            <a:endParaRPr/>
          </a:p>
        </p:txBody>
      </p:sp>
      <p:sp>
        <p:nvSpPr>
          <p:cNvPr id="137" name="Google Shape;137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You can download cat video from youtube into a video file on your computer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/>
              <a:t>yt-dlp https://www.youtube.com/shorts/8jM4XT-5CUA -o meow.mp4 -t mp4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You can send a request to google (command: </a:t>
            </a:r>
            <a:r>
              <a:rPr b="1" lang="en-GB"/>
              <a:t>curl -sv  http://www.google.com</a:t>
            </a:r>
            <a:r>
              <a:rPr lang="en-GB"/>
              <a:t>)</a:t>
            </a:r>
            <a:r>
              <a:rPr lang="en-GB"/>
              <a:t> The response will include the date, so </a:t>
            </a:r>
            <a:r>
              <a:rPr b="1" lang="en-GB"/>
              <a:t>grep Date:</a:t>
            </a:r>
            <a:r>
              <a:rPr lang="en-GB"/>
              <a:t> will search for a line that </a:t>
            </a:r>
            <a:r>
              <a:rPr lang="en-GB"/>
              <a:t>contains</a:t>
            </a:r>
            <a:r>
              <a:rPr lang="en-GB"/>
              <a:t> the text Date: This will show you the current date. The sign | will combine the two commands - the output of the first command will be the input of the second  </a:t>
            </a:r>
            <a:r>
              <a:rPr b="1" lang="en-GB"/>
              <a:t>curl -sv  http://www.google.com 2&gt;&amp;1 | grep Date: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&lt; Date: Sat, 11 Oct 2025 16:07:33 GMT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